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62" r:id="rId4"/>
    <p:sldId id="264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85"/>
    <p:restoredTop sz="94674"/>
  </p:normalViewPr>
  <p:slideViewPr>
    <p:cSldViewPr snapToGrid="0">
      <p:cViewPr varScale="1">
        <p:scale>
          <a:sx n="86" d="100"/>
          <a:sy n="86" d="100"/>
        </p:scale>
        <p:origin x="216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D8EAE-8896-7167-303A-F5B8743CCC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550D95-FA62-96D8-290C-B71077214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00D4D-5C92-33AF-B784-687733ED6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5751A-D6D9-ACD9-4A8D-347CDF471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B2CE9-6A5E-4214-F0DF-4BBAE5ADE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020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7C214-462F-CDA9-FBDF-9F3B9EC30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9660DA-F90B-31C0-D1D8-B06981327E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0BB33-AEAE-17F9-A28C-CBCCC4B2A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1D509-1BA5-CAA5-F8EB-2A0206CF2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5B93F-1A6A-AC43-4DBC-D8F4F7469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6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A52D52-E4E4-AA54-C3B8-744784B2AD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D8CF37-3F56-BDCC-B81F-C31A880CD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3AD72-B0BB-06D8-A2A4-83F8E29CE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F4F96-1B2C-8434-386B-5C180C124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FB708-27E8-E447-F23D-B3DE1DC62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727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76F9E-5A22-DDF9-1570-1C97460F1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01BC5-C5DD-C88B-FE53-9BED5B20C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4667FB-9331-D0B9-126E-01E4DF0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4AB9B-114F-EA13-1FB8-D688B3208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67789-05D8-CA18-506C-04C4C0C10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498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7C83E-0358-AEF9-18BB-61640818F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5F5CB-E545-60CD-FAD2-12171E3AE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F2C43-D483-5698-05BF-5AB187AC4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FC10D-AA42-6A7A-6A8E-3F8BD833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30509-424E-4C89-4D48-B5BDEE5A4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0C6C2-FDF6-577C-CE03-147B99010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5D8DB-B417-463D-5CE2-0E05D1E161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C9DAA-1550-37D5-D943-C3E8F8CC6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6597F-7860-2CF9-36C6-7FEBD972B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23445-37DE-E0DC-80D0-E00FD964F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69EDBD-CEDE-70D1-2537-A79EFF787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62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AC75D-01E2-BA87-09F5-5A66646A9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8ECB45-465E-341B-B8CB-543C0EDAC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7152AF-A2B6-2FB4-9779-E4CCEF1DB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784B15-0EFF-C4C3-A327-E5A7286263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827A35-62AF-1CB0-867C-520E4EF929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9276D4-AA1C-2B2E-BBF6-ABD7EC40A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C406A9-6962-BD77-5601-CE3BBCA93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6A96BD-F860-49DC-1733-7468B93E2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09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96193-2D0A-A907-F203-D03072547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CCA58-43A7-F7DD-C593-710F8336D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6A8396-C755-A07E-AD86-C3EFAB1BB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E5461-81C5-5475-1393-703F4DD92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489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1E37C1-F67A-D40C-3876-FE3A8C62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A27B20-E5E2-3AE7-81A9-48403454C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B8BC6-DB36-17E2-FE39-F533A2105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434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F6123-6B44-9158-E060-A389A2DCD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E56FF-132E-1813-4F99-905C52295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2F49E-24B4-36F5-AFD9-6C7920285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FFF41-C967-340B-106E-46BCC3BAB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160B86-9D7C-9500-6521-4D6986A6F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2627AF-0FEB-2D44-4103-E309BC7EC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39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6BD7D-7898-CC11-B015-D31D2BE7A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5B17B6-0BAE-5E03-B6E1-DCD0AFDF21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0C38DD-A916-DF64-F79A-D552C5C89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99B1E-16D9-C984-F33E-BD5BA1E76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FD0A0-5AEB-6841-94CE-34B8E48D3925}" type="datetimeFigureOut">
              <a:rPr lang="en-US" smtClean="0"/>
              <a:t>10/27/22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A949E1-5907-BA8C-D77D-A00EACD1D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EFAE3-85D4-617F-E888-7F15967F3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E7EEC-6C05-B140-BD49-B495C39393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98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EE87D9-06DD-A25F-4EDF-13A3109D8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0B2FC-4C54-3184-9551-9A40C5D8F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6618D-B75D-BB98-CD1C-EE1925EA0E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fld id="{236FD0A0-5AEB-6841-94CE-34B8E48D3925}" type="datetimeFigureOut">
              <a:rPr lang="en-US" smtClean="0"/>
              <a:pPr/>
              <a:t>10/27/22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02AA04-5AC4-841C-0D5B-43D6FDBC89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3214-7D71-9F5F-ED0A-0C7807DF2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fld id="{3A1E7EEC-6C05-B140-BD49-B495C39393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23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utura Medium" panose="020B0602020204020303" pitchFamily="34" charset="-79"/>
          <a:ea typeface="+mj-ea"/>
          <a:cs typeface="Futura Medium" panose="020B06020202040203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utura Medium" panose="020B0602020204020303" pitchFamily="34" charset="-79"/>
          <a:ea typeface="+mn-ea"/>
          <a:cs typeface="Futura Medium" panose="020B06020202040203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youtube.com/@hildu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5FB21-F6E9-7A92-B51D-738DD63E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4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Intro to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05B73-2580-BB86-62A1-4AD8DF5DD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youtube.com/@hildug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Twitter: @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hildug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4" name="Picture 2" descr="xkcd: Exposure Models">
            <a:extLst>
              <a:ext uri="{FF2B5EF4-FFF2-40B4-BE49-F238E27FC236}">
                <a16:creationId xmlns:a16="http://schemas.microsoft.com/office/drawing/2014/main" id="{11988552-5838-22F5-85E5-689644CA8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632" y="2715428"/>
            <a:ext cx="7125325" cy="346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EE6C20-2BA7-1F47-A5FC-16FC63B823D3}"/>
              </a:ext>
            </a:extLst>
          </p:cNvPr>
          <p:cNvSpPr txBox="1"/>
          <p:nvPr/>
        </p:nvSpPr>
        <p:spPr>
          <a:xfrm>
            <a:off x="838200" y="3302951"/>
            <a:ext cx="360317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rgbClr val="24292F"/>
                </a:solidFill>
                <a:effectLst/>
                <a:latin typeface="Futura Medium" panose="020B0602020204020303" pitchFamily="34" charset="-79"/>
                <a:cs typeface="Futura Medium" panose="020B0602020204020303" pitchFamily="34" charset="-79"/>
              </a:rPr>
              <a:t>Learning goals: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4292F"/>
                </a:solidFill>
                <a:effectLst/>
                <a:latin typeface="Futura Medium" panose="020B0602020204020303" pitchFamily="34" charset="-79"/>
                <a:cs typeface="Futura Medium" panose="020B0602020204020303" pitchFamily="34" charset="-79"/>
              </a:rPr>
              <a:t>What is a model?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4292F"/>
                </a:solidFill>
                <a:effectLst/>
                <a:latin typeface="Futura Medium" panose="020B0602020204020303" pitchFamily="34" charset="-79"/>
                <a:cs typeface="Futura Medium" panose="020B0602020204020303" pitchFamily="34" charset="-79"/>
              </a:rPr>
              <a:t>Analytical vs numerical solutions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4292F"/>
                </a:solidFill>
                <a:effectLst/>
                <a:latin typeface="Futura Medium" panose="020B0602020204020303" pitchFamily="34" charset="-79"/>
                <a:cs typeface="Futura Medium" panose="020B0602020204020303" pitchFamily="34" charset="-79"/>
              </a:rPr>
              <a:t>What is a parameter?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>
                <a:solidFill>
                  <a:srgbClr val="24292F"/>
                </a:solidFill>
                <a:effectLst/>
                <a:latin typeface="Futura Medium" panose="020B0602020204020303" pitchFamily="34" charset="-79"/>
                <a:cs typeface="Futura Medium" panose="020B0602020204020303" pitchFamily="34" charset="-79"/>
              </a:rPr>
              <a:t>Fitting parameters and optimization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800" b="0" i="0" dirty="0" err="1">
                <a:solidFill>
                  <a:srgbClr val="24292F"/>
                </a:solidFill>
                <a:effectLst/>
                <a:latin typeface="Futura Medium" panose="020B0602020204020303" pitchFamily="34" charset="-79"/>
                <a:cs typeface="Futura Medium" panose="020B0602020204020303" pitchFamily="34" charset="-79"/>
              </a:rPr>
              <a:t>optim</a:t>
            </a:r>
            <a:endParaRPr lang="en-US" sz="1800" b="0" i="0" dirty="0">
              <a:solidFill>
                <a:srgbClr val="24292F"/>
              </a:solidFill>
              <a:effectLst/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51738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93CA-15C1-8144-4C2B-48F6A6525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/>
              <a:t>We can use models to explain relationships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927DE-82F5-2BFB-B7E6-94C65253C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/>
              <a:t>Goal predict height of a tree from width of a tree</a:t>
            </a:r>
          </a:p>
          <a:p>
            <a:r>
              <a:rPr lang="en-US" sz="2000">
                <a:latin typeface="Andale Mono" panose="020B0509000000000004" pitchFamily="49" charset="0"/>
              </a:rPr>
              <a:t>Height = B</a:t>
            </a:r>
            <a:r>
              <a:rPr lang="en-US" sz="2000" baseline="-25000">
                <a:latin typeface="Andale Mono" panose="020B0509000000000004" pitchFamily="49" charset="0"/>
              </a:rPr>
              <a:t>0</a:t>
            </a:r>
            <a:r>
              <a:rPr lang="en-US" sz="2000">
                <a:latin typeface="Andale Mono" panose="020B0509000000000004" pitchFamily="49" charset="0"/>
              </a:rPr>
              <a:t> + B</a:t>
            </a:r>
            <a:r>
              <a:rPr lang="en-US" sz="2000" baseline="-25000">
                <a:latin typeface="Andale Mono" panose="020B0509000000000004" pitchFamily="49" charset="0"/>
              </a:rPr>
              <a:t>1</a:t>
            </a:r>
            <a:r>
              <a:rPr lang="en-US" sz="2000">
                <a:latin typeface="Andale Mono" panose="020B0509000000000004" pitchFamily="49" charset="0"/>
              </a:rPr>
              <a:t> x width</a:t>
            </a:r>
          </a:p>
        </p:txBody>
      </p:sp>
      <p:pic>
        <p:nvPicPr>
          <p:cNvPr id="6" name="Picture 5" descr="Small tree">
            <a:extLst>
              <a:ext uri="{FF2B5EF4-FFF2-40B4-BE49-F238E27FC236}">
                <a16:creationId xmlns:a16="http://schemas.microsoft.com/office/drawing/2014/main" id="{41D97AB6-5CAF-7952-B7DE-1E88FFE5CC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04" r="36777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CCD2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302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93CA-15C1-8144-4C2B-48F6A6525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/>
              <a:t>We can use models to explain relationships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927DE-82F5-2BFB-B7E6-94C65253C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Goal predict height of a tree from width of a tree</a:t>
            </a:r>
          </a:p>
          <a:p>
            <a:r>
              <a:rPr lang="en-US" sz="2000" dirty="0">
                <a:latin typeface="Andale Mono" panose="020B0509000000000004" pitchFamily="49" charset="0"/>
              </a:rPr>
              <a:t>Height = B</a:t>
            </a:r>
            <a:r>
              <a:rPr lang="en-US" sz="2000" baseline="-25000" dirty="0">
                <a:latin typeface="Andale Mono" panose="020B0509000000000004" pitchFamily="49" charset="0"/>
              </a:rPr>
              <a:t>0</a:t>
            </a:r>
            <a:r>
              <a:rPr lang="en-US" sz="2000" dirty="0">
                <a:latin typeface="Andale Mono" panose="020B0509000000000004" pitchFamily="49" charset="0"/>
              </a:rPr>
              <a:t> + B</a:t>
            </a:r>
            <a:r>
              <a:rPr lang="en-US" sz="2000" baseline="-25000" dirty="0">
                <a:latin typeface="Andale Mono" panose="020B0509000000000004" pitchFamily="49" charset="0"/>
              </a:rPr>
              <a:t>1</a:t>
            </a:r>
            <a:r>
              <a:rPr lang="en-US" sz="2000" dirty="0">
                <a:latin typeface="Andale Mono" panose="020B0509000000000004" pitchFamily="49" charset="0"/>
              </a:rPr>
              <a:t> x width</a:t>
            </a:r>
          </a:p>
          <a:p>
            <a:r>
              <a:rPr lang="en-US" sz="2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We want to obtain reliable coefficients so that we are able to investigate the relationships among the variables of interest</a:t>
            </a:r>
          </a:p>
          <a:p>
            <a:endParaRPr lang="en-US" sz="2000" dirty="0">
              <a:latin typeface="Andale Mono" panose="020B0509000000000004" pitchFamily="49" charset="0"/>
            </a:endParaRPr>
          </a:p>
        </p:txBody>
      </p:sp>
      <p:pic>
        <p:nvPicPr>
          <p:cNvPr id="6" name="Picture 5" descr="Small tree">
            <a:extLst>
              <a:ext uri="{FF2B5EF4-FFF2-40B4-BE49-F238E27FC236}">
                <a16:creationId xmlns:a16="http://schemas.microsoft.com/office/drawing/2014/main" id="{41D97AB6-5CAF-7952-B7DE-1E88FFE5CC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04" r="36777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365007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93CA-15C1-8144-4C2B-48F6A6525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 dirty="0"/>
              <a:t>Analytical vs Numerical Approaches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927DE-82F5-2BFB-B7E6-94C65253C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An analytical solution involves calculating the exact answer</a:t>
            </a:r>
          </a:p>
          <a:p>
            <a:pPr lvl="1"/>
            <a:r>
              <a:rPr lang="en-US" sz="1600" dirty="0"/>
              <a:t>Often have proofs to derive the equations</a:t>
            </a:r>
          </a:p>
          <a:p>
            <a:r>
              <a:rPr lang="en-US" sz="2000" dirty="0"/>
              <a:t>A numerical solution means making guesses at the answer and testing whether the problem is solved well enough to stop</a:t>
            </a:r>
          </a:p>
          <a:p>
            <a:endParaRPr lang="en-US" sz="2000" b="1" dirty="0"/>
          </a:p>
          <a:p>
            <a:r>
              <a:rPr lang="en-US" sz="2000" b="1" i="0" u="none" strike="noStrike" dirty="0">
                <a:solidFill>
                  <a:schemeClr val="accent4">
                    <a:lumMod val="50000"/>
                  </a:schemeClr>
                </a:solidFill>
                <a:effectLst/>
                <a:latin typeface="Futura Medium" panose="020B0602020204020303" pitchFamily="34" charset="-79"/>
                <a:cs typeface="Futura Medium" panose="020B0602020204020303" pitchFamily="34" charset="-79"/>
              </a:rPr>
              <a:t>Analytical is exact; numerical is approximate</a:t>
            </a:r>
            <a:br>
              <a:rPr lang="en-US" sz="1400" b="0" i="0" u="none" strike="noStrike" dirty="0">
                <a:solidFill>
                  <a:srgbClr val="232629"/>
                </a:solidFill>
                <a:effectLst/>
                <a:latin typeface="STIXGeneral-Regular" pitchFamily="2" charset="2"/>
              </a:rPr>
            </a:br>
            <a:endParaRPr lang="en-US" sz="20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endParaRPr lang="en-US" sz="2000" dirty="0">
              <a:latin typeface="Andale Mono" panose="020B0509000000000004" pitchFamily="49" charset="0"/>
            </a:endParaRPr>
          </a:p>
        </p:txBody>
      </p:sp>
      <p:pic>
        <p:nvPicPr>
          <p:cNvPr id="6" name="Picture 5" descr="Dog with a stick swimming in the lake">
            <a:extLst>
              <a:ext uri="{FF2B5EF4-FFF2-40B4-BE49-F238E27FC236}">
                <a16:creationId xmlns:a16="http://schemas.microsoft.com/office/drawing/2014/main" id="{41D97AB6-5CAF-7952-B7DE-1E88FFE5CC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469" r="27469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887061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393CA-15C1-8144-4C2B-48F6A6525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 dirty="0"/>
              <a:t>Analytical Solution to OLS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927DE-82F5-2BFB-B7E6-94C65253C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𝑆𝑥𝑥 is the sum of the squares of the difference between each 𝑥 and the mean 𝑥 value.</a:t>
            </a:r>
          </a:p>
          <a:p>
            <a:r>
              <a:rPr lang="en-US" sz="2000" dirty="0"/>
              <a:t>𝑆𝑥𝑦 is sum of the product of the difference between 𝑥 its means and the difference between 𝑦 and its mean.</a:t>
            </a:r>
          </a:p>
          <a:p>
            <a:pPr marL="0" indent="0">
              <a:buNone/>
            </a:pPr>
            <a:br>
              <a:rPr lang="en-US" sz="1400" b="0" i="0" u="none" strike="noStrike" dirty="0">
                <a:solidFill>
                  <a:srgbClr val="232629"/>
                </a:solidFill>
                <a:effectLst/>
                <a:latin typeface="STIXGeneral-Regular" pitchFamily="2" charset="2"/>
              </a:rPr>
            </a:br>
            <a:endParaRPr lang="en-US" sz="20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endParaRPr lang="en-US" sz="2000" dirty="0">
              <a:latin typeface="Andale Mono" panose="020B0509000000000004" pitchFamily="49" charset="0"/>
            </a:endParaRPr>
          </a:p>
        </p:txBody>
      </p:sp>
      <p:pic>
        <p:nvPicPr>
          <p:cNvPr id="6" name="Picture 5" descr="Dog with a stick swimming in the lake">
            <a:extLst>
              <a:ext uri="{FF2B5EF4-FFF2-40B4-BE49-F238E27FC236}">
                <a16:creationId xmlns:a16="http://schemas.microsoft.com/office/drawing/2014/main" id="{41D97AB6-5CAF-7952-B7DE-1E88FFE5CC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469" r="27469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E0B0BC-3578-EF9F-9C3D-77DA6D127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224" y="5232504"/>
            <a:ext cx="2120900" cy="800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1EFB36-C6AC-DB1F-FA41-6504D78203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0224" y="4426887"/>
            <a:ext cx="2260600" cy="876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F8139C-A860-9F2B-F9BC-4F5BCED85F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5617" y="4746443"/>
            <a:ext cx="3584431" cy="108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027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197</Words>
  <Application>Microsoft Macintosh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Andale Mono</vt:lpstr>
      <vt:lpstr>Arial</vt:lpstr>
      <vt:lpstr>Futura Medium</vt:lpstr>
      <vt:lpstr>Futura Medium</vt:lpstr>
      <vt:lpstr>STIXGeneral-Regular</vt:lpstr>
      <vt:lpstr>Office Theme</vt:lpstr>
      <vt:lpstr>Intro to modeling</vt:lpstr>
      <vt:lpstr>We can use models to explain relationships</vt:lpstr>
      <vt:lpstr>We can use models to explain relationships</vt:lpstr>
      <vt:lpstr>Analytical vs Numerical Approaches</vt:lpstr>
      <vt:lpstr>Analytical Solution to 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HILARY A DUGAN</dc:creator>
  <cp:lastModifiedBy>HILARY A DUGAN</cp:lastModifiedBy>
  <cp:revision>3</cp:revision>
  <dcterms:created xsi:type="dcterms:W3CDTF">2022-10-27T14:33:12Z</dcterms:created>
  <dcterms:modified xsi:type="dcterms:W3CDTF">2022-10-27T16:05:18Z</dcterms:modified>
</cp:coreProperties>
</file>

<file path=docProps/thumbnail.jpeg>
</file>